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31644e20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d31644e20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31644e20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d31644e20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3186d1fed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d3186d1fed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31644e20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d31644e20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31644e20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31644e20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31644e20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d31644e20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31644e20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31644e20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d31644e2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d31644e2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d3186d1fed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d3186d1fed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d3186d1fed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d3186d1fed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d3186d1fed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d3186d1fed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3177c7ba8_1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d3177c7ba8_1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d3177c7ba8_1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d3177c7ba8_1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3177c7ba8_1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d3177c7ba8_1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3186d1fed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d3186d1fed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286125"/>
            <a:ext cx="8520600" cy="9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/>
              <a:t>Agenda </a:t>
            </a:r>
            <a:r>
              <a:rPr lang="pt-BR" sz="4500"/>
              <a:t>Gamificada</a:t>
            </a:r>
            <a:endParaRPr sz="450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332850"/>
            <a:ext cx="8520600" cy="15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Eric Gomes Barreto </a:t>
            </a:r>
            <a:r>
              <a:rPr b="1" lang="pt-BR" sz="2000"/>
              <a:t>- 22250196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Leonardo Chung Bezerra - 22250316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João Pedro Issmael Vieira - 22252263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Rafael Irvine Sousa Senra - 22253048 </a:t>
            </a:r>
            <a:endParaRPr b="1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Descrição preliminar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4621950" y="5224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400"/>
              <a:t>No geral, o projeto visa facilitar a organização de rotina de crianças e pessoas com dificuldade de manter hábitos, fazendo o uso de uma interface intuitiva, uma gamificação que a mantém engajada e uma boa personalização que oferece uma experiência mais confortável.</a:t>
            </a:r>
            <a:endParaRPr sz="1400"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950" y="2402450"/>
            <a:ext cx="2744400" cy="182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114650"/>
            <a:ext cx="2744400" cy="182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1430625" y="255200"/>
            <a:ext cx="4365000" cy="175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Principais partes interessadas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625" y="1357675"/>
            <a:ext cx="5615100" cy="3236400"/>
          </a:xfrm>
          <a:prstGeom prst="horizontalScroll">
            <a:avLst>
              <a:gd fmla="val 125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/>
          <p:nvPr/>
        </p:nvSpPr>
        <p:spPr>
          <a:xfrm>
            <a:off x="0" y="4186325"/>
            <a:ext cx="9144000" cy="9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4"/>
          <p:cNvSpPr/>
          <p:nvPr/>
        </p:nvSpPr>
        <p:spPr>
          <a:xfrm>
            <a:off x="121750" y="959250"/>
            <a:ext cx="5595000" cy="1230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4"/>
          <p:cNvSpPr txBox="1"/>
          <p:nvPr>
            <p:ph idx="4294967295" type="title"/>
          </p:nvPr>
        </p:nvSpPr>
        <p:spPr>
          <a:xfrm>
            <a:off x="0" y="111000"/>
            <a:ext cx="50745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Principais partes interessadas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197650" y="1005125"/>
            <a:ext cx="5341800" cy="1080300"/>
          </a:xfrm>
          <a:prstGeom prst="rect">
            <a:avLst/>
          </a:prstGeom>
          <a:ln cap="flat" cmpd="sng" w="9525">
            <a:solidFill>
              <a:srgbClr val="3139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pt-BR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Integrantes, os desenvolvedores e pessoas que trabalham no projeto diretamente, seja programando ou fazendo sprites.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300" y="959250"/>
            <a:ext cx="2751600" cy="1834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0550" y="3032925"/>
            <a:ext cx="2174100" cy="1578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000" y="2569500"/>
            <a:ext cx="1793400" cy="24090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158" name="Google Shape;158;p24"/>
          <p:cNvSpPr/>
          <p:nvPr/>
        </p:nvSpPr>
        <p:spPr>
          <a:xfrm>
            <a:off x="121750" y="3779450"/>
            <a:ext cx="5595000" cy="983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335976" y="3779475"/>
            <a:ext cx="5203500" cy="983400"/>
          </a:xfrm>
          <a:prstGeom prst="rect">
            <a:avLst/>
          </a:prstGeom>
          <a:ln cap="flat" cmpd="sng" w="9525">
            <a:solidFill>
              <a:srgbClr val="3139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Público-alvo, sendo principalmente voltado para jovens e crianças, mas podendo ser útil também para qualquer pessoa.</a:t>
            </a:r>
            <a:endParaRPr sz="1600"/>
          </a:p>
        </p:txBody>
      </p:sp>
      <p:sp>
        <p:nvSpPr>
          <p:cNvPr id="160" name="Google Shape;160;p24"/>
          <p:cNvSpPr/>
          <p:nvPr/>
        </p:nvSpPr>
        <p:spPr>
          <a:xfrm>
            <a:off x="121750" y="2277850"/>
            <a:ext cx="5595000" cy="1413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197650" y="2355850"/>
            <a:ext cx="5341800" cy="1230900"/>
          </a:xfrm>
          <a:prstGeom prst="rect">
            <a:avLst/>
          </a:prstGeom>
          <a:ln cap="flat" cmpd="sng" w="9525">
            <a:solidFill>
              <a:srgbClr val="3139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pt-BR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Professor orientador, que a cada duas semanas avalia a continuidade e consistência do projeto, além de dar sugestões de funções que podem ser acrescentadas ou melhoradas.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Riscos do projeto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11725" y="1428650"/>
            <a:ext cx="3999900" cy="3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/>
              <a:t>As linguagens de programação utilizadas podem não ser o suficiente devido a sua simplicidade, fazendo com que, nesse caso, seja necessário recomeçar o projeto.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/>
              <a:t>O software precisará de atualizações com novos conteúdos para continuar mantendo usuários constantemente.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Devido à existência de softwares parecidos, o projeto pode não ser tão chamativo ou único no mercado.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237" y="2150875"/>
            <a:ext cx="3172375" cy="21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387" y="1285590"/>
            <a:ext cx="1682125" cy="168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7125" y="3251000"/>
            <a:ext cx="1780300" cy="17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Restrições de tempo e recursos</a:t>
            </a:r>
            <a:endParaRPr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4572000" y="1428650"/>
            <a:ext cx="3999900" cy="3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Data limite → Dezembro</a:t>
            </a:r>
            <a:br>
              <a:rPr lang="pt-BR"/>
            </a:br>
            <a:br>
              <a:rPr lang="pt-BR"/>
            </a:br>
            <a:r>
              <a:rPr lang="pt-BR"/>
              <a:t>Recursos:</a:t>
            </a:r>
            <a:br>
              <a:rPr lang="pt-BR"/>
            </a:br>
            <a:r>
              <a:rPr lang="pt-BR"/>
              <a:t>(4 integrantes x soma das mensalidades)/4</a:t>
            </a:r>
            <a:br>
              <a:rPr lang="pt-BR"/>
            </a:br>
            <a:br>
              <a:rPr lang="pt-BR"/>
            </a:br>
            <a:r>
              <a:rPr lang="pt-BR"/>
              <a:t>5200/4</a:t>
            </a:r>
            <a:br>
              <a:rPr lang="pt-BR"/>
            </a:br>
            <a:br>
              <a:rPr lang="pt-BR"/>
            </a:br>
            <a:r>
              <a:rPr lang="pt-BR"/>
              <a:t>1300 por mês por integrante</a:t>
            </a:r>
            <a:br>
              <a:rPr lang="pt-BR"/>
            </a:br>
            <a:br>
              <a:rPr lang="pt-BR"/>
            </a:br>
            <a:r>
              <a:rPr lang="pt-BR"/>
              <a:t>x 5 meses</a:t>
            </a:r>
            <a:br>
              <a:rPr lang="pt-BR"/>
            </a:br>
            <a:br>
              <a:rPr lang="pt-BR"/>
            </a:br>
            <a:r>
              <a:rPr lang="pt-BR"/>
              <a:t>6500 por pessoa até o fim do projeto</a:t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300950"/>
            <a:ext cx="2685450" cy="268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00" y="1972850"/>
            <a:ext cx="4331800" cy="43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Critérios de qualidade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11725" y="1520625"/>
            <a:ext cx="3999900" cy="3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O jogo deve ser bem otimizado, de fácil compreensão e deve adaptar o tamanho da tela para diferente dispositivos.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Em relação à conta, o usuário poderá se manter logado para quando acessar novamente e terá progresso compartilhado entre as diferentes plataformas em que utilizar o jogo.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O jogo deve, também, ser capaz de se conectar com outros aplicativos de agenda ou calendário para criar lembretes nestes aplicativos.</a:t>
            </a:r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1250" y="1603850"/>
            <a:ext cx="2160750" cy="21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9550" y="2258200"/>
            <a:ext cx="2304550" cy="230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Marcos do projeto</a:t>
            </a:r>
            <a:endParaRPr/>
          </a:p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As metas são definidas para serem cumpridas a cada duas semanas, tendo até agora um total de 3 semanas com 3 metas: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Sistema calendário - Banco de dados - 15/08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Sistema calendário - Interface de usuário - 05/09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Sistema calendário - API - 19/09</a:t>
            </a:r>
            <a:endParaRPr sz="1400"/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425" y="2710050"/>
            <a:ext cx="2870899" cy="21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2784300" y="565950"/>
            <a:ext cx="3575400" cy="11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5020"/>
              <a:t>Premissas</a:t>
            </a:r>
            <a:endParaRPr sz="552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800" y="1581800"/>
            <a:ext cx="4340400" cy="2900100"/>
          </a:xfrm>
          <a:prstGeom prst="flowChartMerge">
            <a:avLst/>
          </a:prstGeom>
          <a:noFill/>
          <a:ln>
            <a:noFill/>
          </a:ln>
          <a:effectLst>
            <a:outerShdw blurRad="57150" rotWithShape="0" algn="bl" dir="5400000" dist="952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86025" y="1372275"/>
            <a:ext cx="5191800" cy="2611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Premissa principal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210675" y="1372275"/>
            <a:ext cx="4942500" cy="26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Char char="●"/>
            </a:pPr>
            <a:r>
              <a:rPr lang="pt-BR" sz="1800">
                <a:solidFill>
                  <a:srgbClr val="EFEFEF"/>
                </a:solidFill>
              </a:rPr>
              <a:t>Pessoas com dificuldades cognitivas têm dificuldade em manter rotinas complexas e precisam de estímulos visuais para melhorar a organização. Visto isso criar um ambiente no qual pessoas consigam se organizar de forma dinâmica e amigável é de grande necessidade.</a:t>
            </a:r>
            <a:endParaRPr sz="2400">
              <a:solidFill>
                <a:srgbClr val="EFEFEF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300" y="3210250"/>
            <a:ext cx="2479500" cy="16527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6000" y="1372275"/>
            <a:ext cx="3139800" cy="2092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Premissas</a:t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0" y="606225"/>
            <a:ext cx="9144000" cy="70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23550" y="1026625"/>
            <a:ext cx="8553600" cy="20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900"/>
              <a:buChar char="●"/>
            </a:pPr>
            <a:r>
              <a:rPr lang="pt-BR" sz="1900">
                <a:solidFill>
                  <a:srgbClr val="EFEFEF"/>
                </a:solidFill>
              </a:rPr>
              <a:t>Aprendizado visual - </a:t>
            </a:r>
            <a:r>
              <a:rPr lang="pt-BR" sz="1900">
                <a:solidFill>
                  <a:srgbClr val="EFEFEF"/>
                </a:solidFill>
              </a:rPr>
              <a:t>estímulos</a:t>
            </a:r>
            <a:r>
              <a:rPr lang="pt-BR" sz="1900">
                <a:solidFill>
                  <a:srgbClr val="EFEFEF"/>
                </a:solidFill>
              </a:rPr>
              <a:t> visuais</a:t>
            </a:r>
            <a:endParaRPr sz="1900">
              <a:solidFill>
                <a:srgbClr val="EFEFEF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900"/>
              <a:buChar char="●"/>
            </a:pPr>
            <a:r>
              <a:rPr lang="pt-BR" sz="1900">
                <a:solidFill>
                  <a:srgbClr val="EFEFEF"/>
                </a:solidFill>
              </a:rPr>
              <a:t>Curta Duração de atenção - tarefas </a:t>
            </a:r>
            <a:r>
              <a:rPr lang="pt-BR" sz="1900">
                <a:solidFill>
                  <a:srgbClr val="EFEFEF"/>
                </a:solidFill>
              </a:rPr>
              <a:t>divididas</a:t>
            </a:r>
            <a:r>
              <a:rPr lang="pt-BR" sz="1900">
                <a:solidFill>
                  <a:srgbClr val="EFEFEF"/>
                </a:solidFill>
              </a:rPr>
              <a:t> em etapas menores</a:t>
            </a:r>
            <a:endParaRPr sz="1900">
              <a:solidFill>
                <a:srgbClr val="EFEFEF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900"/>
              <a:buChar char="●"/>
            </a:pPr>
            <a:r>
              <a:rPr lang="pt-BR" sz="1900">
                <a:solidFill>
                  <a:srgbClr val="EFEFEF"/>
                </a:solidFill>
              </a:rPr>
              <a:t>Simplicidade - sem sobrecarga de informações</a:t>
            </a:r>
            <a:endParaRPr sz="1900">
              <a:solidFill>
                <a:srgbClr val="EFEFEF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900"/>
              <a:buChar char="●"/>
            </a:pPr>
            <a:r>
              <a:rPr lang="pt-BR" sz="1900">
                <a:solidFill>
                  <a:srgbClr val="EFEFEF"/>
                </a:solidFill>
              </a:rPr>
              <a:t>Integração Tecnológica - acessibilidade por ferramentas digitais</a:t>
            </a:r>
            <a:endParaRPr sz="1900">
              <a:solidFill>
                <a:srgbClr val="EFEFEF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900"/>
              <a:buChar char="●"/>
            </a:pPr>
            <a:r>
              <a:rPr lang="pt-BR" sz="1900">
                <a:solidFill>
                  <a:srgbClr val="EFEFEF"/>
                </a:solidFill>
              </a:rPr>
              <a:t>Variedade e diversão - elementos divertidos e chamativos para manter o interesse</a:t>
            </a:r>
            <a:endParaRPr sz="1900">
              <a:solidFill>
                <a:srgbClr val="EFEFEF"/>
              </a:solidFill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198900" y="623700"/>
            <a:ext cx="8746200" cy="24588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23550" y="800900"/>
            <a:ext cx="8553600" cy="22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900"/>
              <a:buChar char="●"/>
            </a:pPr>
            <a:r>
              <a:rPr b="1" lang="pt-BR" sz="1900">
                <a:solidFill>
                  <a:srgbClr val="EFEFEF"/>
                </a:solidFill>
              </a:rPr>
              <a:t>Aprendizado visual</a:t>
            </a:r>
            <a:r>
              <a:rPr lang="pt-BR" sz="1900">
                <a:solidFill>
                  <a:srgbClr val="EFEFEF"/>
                </a:solidFill>
              </a:rPr>
              <a:t> - </a:t>
            </a:r>
            <a:r>
              <a:rPr lang="pt-BR" sz="1900">
                <a:solidFill>
                  <a:srgbClr val="D9D9D9"/>
                </a:solidFill>
              </a:rPr>
              <a:t>estímulos visuais</a:t>
            </a:r>
            <a:endParaRPr sz="1900">
              <a:solidFill>
                <a:srgbClr val="D9D9D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900"/>
              <a:buChar char="●"/>
            </a:pPr>
            <a:r>
              <a:rPr b="1" lang="pt-BR" sz="1900">
                <a:solidFill>
                  <a:srgbClr val="EFEFEF"/>
                </a:solidFill>
              </a:rPr>
              <a:t>Curta Duração de atenção</a:t>
            </a:r>
            <a:r>
              <a:rPr lang="pt-BR" sz="1900">
                <a:solidFill>
                  <a:srgbClr val="EFEFEF"/>
                </a:solidFill>
              </a:rPr>
              <a:t> - </a:t>
            </a:r>
            <a:r>
              <a:rPr lang="pt-BR" sz="1900">
                <a:solidFill>
                  <a:srgbClr val="D9D9D9"/>
                </a:solidFill>
              </a:rPr>
              <a:t>tarefas divididas em etapas menores</a:t>
            </a:r>
            <a:endParaRPr sz="1900">
              <a:solidFill>
                <a:srgbClr val="D9D9D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900"/>
              <a:buChar char="●"/>
            </a:pPr>
            <a:r>
              <a:rPr b="1" lang="pt-BR" sz="1900">
                <a:solidFill>
                  <a:srgbClr val="EFEFEF"/>
                </a:solidFill>
              </a:rPr>
              <a:t>Simplicidade</a:t>
            </a:r>
            <a:r>
              <a:rPr lang="pt-BR" sz="1900">
                <a:solidFill>
                  <a:srgbClr val="EFEFEF"/>
                </a:solidFill>
              </a:rPr>
              <a:t> - </a:t>
            </a:r>
            <a:r>
              <a:rPr lang="pt-BR" sz="1900">
                <a:solidFill>
                  <a:srgbClr val="D9D9D9"/>
                </a:solidFill>
              </a:rPr>
              <a:t>sem sobrecarga de informações</a:t>
            </a:r>
            <a:endParaRPr sz="1900">
              <a:solidFill>
                <a:srgbClr val="D9D9D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900"/>
              <a:buChar char="●"/>
            </a:pPr>
            <a:r>
              <a:rPr b="1" lang="pt-BR" sz="1900">
                <a:solidFill>
                  <a:srgbClr val="EFEFEF"/>
                </a:solidFill>
              </a:rPr>
              <a:t>Integração Tecnológica</a:t>
            </a:r>
            <a:r>
              <a:rPr lang="pt-BR" sz="1900">
                <a:solidFill>
                  <a:srgbClr val="EFEFEF"/>
                </a:solidFill>
              </a:rPr>
              <a:t> - </a:t>
            </a:r>
            <a:r>
              <a:rPr lang="pt-BR" sz="1900">
                <a:solidFill>
                  <a:srgbClr val="D9D9D9"/>
                </a:solidFill>
              </a:rPr>
              <a:t>acessibilidade por ferramentas digitais</a:t>
            </a:r>
            <a:endParaRPr sz="1900">
              <a:solidFill>
                <a:srgbClr val="D9D9D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900"/>
              <a:buChar char="●"/>
            </a:pPr>
            <a:r>
              <a:rPr b="1" lang="pt-BR" sz="1900">
                <a:solidFill>
                  <a:srgbClr val="EFEFEF"/>
                </a:solidFill>
              </a:rPr>
              <a:t>Variedade e diversão</a:t>
            </a:r>
            <a:r>
              <a:rPr lang="pt-BR" sz="1900">
                <a:solidFill>
                  <a:srgbClr val="EFEFEF"/>
                </a:solidFill>
              </a:rPr>
              <a:t> - </a:t>
            </a:r>
            <a:r>
              <a:rPr lang="pt-BR" sz="1900">
                <a:solidFill>
                  <a:srgbClr val="D9D9D9"/>
                </a:solidFill>
              </a:rPr>
              <a:t>elementos divertidos e chamativos para manter o interesse</a:t>
            </a:r>
            <a:endParaRPr sz="1900">
              <a:solidFill>
                <a:srgbClr val="D9D9D9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25" y="3143950"/>
            <a:ext cx="3512400" cy="1756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126" y="3143950"/>
            <a:ext cx="2703900" cy="1756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5600" y="3161500"/>
            <a:ext cx="2389500" cy="172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975" y="1297875"/>
            <a:ext cx="7073700" cy="3546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57150">
              <a:srgbClr val="000000">
                <a:alpha val="50000"/>
              </a:srgbClr>
            </a:outerShdw>
          </a:effectLst>
        </p:spPr>
      </p:pic>
      <p:sp>
        <p:nvSpPr>
          <p:cNvPr id="98" name="Google Shape;98;p17"/>
          <p:cNvSpPr txBox="1"/>
          <p:nvPr>
            <p:ph type="title"/>
          </p:nvPr>
        </p:nvSpPr>
        <p:spPr>
          <a:xfrm>
            <a:off x="996650" y="991500"/>
            <a:ext cx="6247800" cy="14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5020"/>
              <a:t>Objetivos e metas</a:t>
            </a:r>
            <a:endParaRPr sz="552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- Interface visual atrativa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25" y="1428650"/>
            <a:ext cx="3999900" cy="3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Desenvolver uma interface simples e intuitiva, com </a:t>
            </a:r>
            <a:r>
              <a:rPr lang="pt-BR" sz="1900"/>
              <a:t>ícones e símbolos que atraem e facilitam o uso. Com foco para usuários com dificuldades cognitivas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Ícones grandes e representações visuais claras, para diferentes tipos de atividades</a:t>
            </a:r>
            <a:endParaRPr sz="1900"/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8891" l="0" r="0" t="10638"/>
          <a:stretch/>
        </p:blipFill>
        <p:spPr>
          <a:xfrm>
            <a:off x="5274825" y="1428650"/>
            <a:ext cx="3702300" cy="1986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4">
            <a:alphaModFix/>
          </a:blip>
          <a:srcRect b="7598" l="31459" r="31020" t="7970"/>
          <a:stretch/>
        </p:blipFill>
        <p:spPr>
          <a:xfrm>
            <a:off x="5933325" y="2922350"/>
            <a:ext cx="1323900" cy="1986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- Gamificação para </a:t>
            </a:r>
            <a:r>
              <a:rPr lang="pt-BR"/>
              <a:t>incentivo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25" y="1428650"/>
            <a:ext cx="3999900" cy="3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Ter um sistema de recompensas que motive os usuários a </a:t>
            </a:r>
            <a:r>
              <a:rPr lang="pt-BR" sz="1900"/>
              <a:t>completarem</a:t>
            </a:r>
            <a:r>
              <a:rPr lang="pt-BR" sz="1900"/>
              <a:t> suas tarefas e objetivos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Cenário e mascote que interagem com as tarefas recompensando os usuários com “medalhas” e “troféus”, demonstrando os diferentes níveis de progressão</a:t>
            </a:r>
            <a:endParaRPr sz="1900"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5800" y="3308450"/>
            <a:ext cx="2428200" cy="160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850" y="1428650"/>
            <a:ext cx="3210900" cy="2135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9275" y="2571750"/>
            <a:ext cx="2767800" cy="1963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- Personalização flexível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11725" y="1428650"/>
            <a:ext cx="3999900" cy="3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Permitir que os usuários </a:t>
            </a:r>
            <a:r>
              <a:rPr lang="pt-BR" sz="1900"/>
              <a:t>customizem</a:t>
            </a:r>
            <a:r>
              <a:rPr lang="pt-BR" sz="1900"/>
              <a:t> e personalizarem suas rotinas de forma confortável e </a:t>
            </a:r>
            <a:r>
              <a:rPr lang="pt-BR" sz="1900"/>
              <a:t>eficiente</a:t>
            </a:r>
            <a:r>
              <a:rPr lang="pt-BR" sz="1900"/>
              <a:t> para o tempo e preferência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Garantir uma c</a:t>
            </a:r>
            <a:r>
              <a:rPr lang="pt-BR" sz="1900"/>
              <a:t>ustomização</a:t>
            </a:r>
            <a:r>
              <a:rPr lang="pt-BR" sz="1900"/>
              <a:t> de avatar, de </a:t>
            </a:r>
            <a:r>
              <a:rPr lang="pt-BR" sz="1900"/>
              <a:t>ambiente/cenário, cores e temas</a:t>
            </a:r>
            <a:endParaRPr sz="1900"/>
          </a:p>
        </p:txBody>
      </p:sp>
      <p:pic>
        <p:nvPicPr>
          <p:cNvPr id="122" name="Google Shape;122;p20"/>
          <p:cNvPicPr preferRelativeResize="0"/>
          <p:nvPr/>
        </p:nvPicPr>
        <p:blipFill rotWithShape="1">
          <a:blip r:embed="rId3">
            <a:alphaModFix/>
          </a:blip>
          <a:srcRect b="9048" l="4655" r="4764" t="9504"/>
          <a:stretch/>
        </p:blipFill>
        <p:spPr>
          <a:xfrm>
            <a:off x="4493100" y="3264650"/>
            <a:ext cx="4101000" cy="2765700"/>
          </a:xfrm>
          <a:prstGeom prst="flowChartAlternateProcess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0700" y="1428650"/>
            <a:ext cx="4405800" cy="2479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- Sistema de notificações interativas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1725" y="1428650"/>
            <a:ext cx="3999900" cy="3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Notificar usuários sobre suas tarefas e compromissos diários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Notificações e lembretes visuais e sonoros </a:t>
            </a:r>
            <a:r>
              <a:rPr lang="pt-BR" sz="1900"/>
              <a:t>suaves,</a:t>
            </a:r>
            <a:r>
              <a:rPr lang="pt-BR" sz="1900"/>
              <a:t> </a:t>
            </a:r>
            <a:r>
              <a:rPr lang="pt-BR" sz="1900"/>
              <a:t>customizáveis e amigáveis</a:t>
            </a:r>
            <a:endParaRPr sz="1900"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075" y="1428650"/>
            <a:ext cx="2534700" cy="202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9000" y="3079750"/>
            <a:ext cx="2846700" cy="18885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1975" y="1957375"/>
            <a:ext cx="1559700" cy="1559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